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hermes-icon-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064" y="301752"/>
            <a:ext cx="320040" cy="3200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28800" y="1051560"/>
            <a:ext cx="8503920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3600" b="1" i="0">
                <a:solidFill>
                  <a:srgbClr val="E2E8F0"/>
                </a:solidFill>
                <a:latin typeface="Manrope"/>
              </a:defRPr>
            </a:pPr>
            <a:r>
              <a:t>Strategic Priority Matrix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" y="3017520"/>
            <a:ext cx="100584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000" b="1" i="0">
                <a:solidFill>
                  <a:srgbClr val="64748B"/>
                </a:solidFill>
                <a:latin typeface="JetBrains Mono"/>
              </a:defRPr>
            </a:pPr>
            <a:r>
              <a:t>IMPACT ↑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0" y="6126480"/>
            <a:ext cx="21031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000" b="1" i="0">
                <a:solidFill>
                  <a:srgbClr val="64748B"/>
                </a:solidFill>
                <a:latin typeface="JetBrains Mono"/>
              </a:defRPr>
            </a:pPr>
            <a:r>
              <a:t>EFFORT →</a:t>
            </a:r>
          </a:p>
        </p:txBody>
      </p:sp>
      <p:sp>
        <p:nvSpPr>
          <p:cNvPr id="6" name="Rectangle 5"/>
          <p:cNvSpPr/>
          <p:nvPr/>
        </p:nvSpPr>
        <p:spPr>
          <a:xfrm>
            <a:off x="1371600" y="1828800"/>
            <a:ext cx="4846320" cy="205740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7" name="Connector 6"/>
          <p:cNvCxnSpPr/>
          <p:nvPr/>
        </p:nvCxnSpPr>
        <p:spPr>
          <a:xfrm>
            <a:off x="1371600" y="1828800"/>
            <a:ext cx="4846320" cy="0"/>
          </a:xfrm>
          <a:prstGeom prst="line">
            <a:avLst/>
          </a:prstGeom>
          <a:ln w="50800">
            <a:solidFill>
              <a:srgbClr val="2DD4B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600200" y="2011680"/>
            <a:ext cx="43891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500" b="1" i="0">
                <a:solidFill>
                  <a:srgbClr val="2DD4BF"/>
                </a:solidFill>
                <a:latin typeface="Manrope"/>
              </a:defRPr>
            </a:pPr>
            <a:r>
              <a:t>High Impact / Low Effort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2423160"/>
            <a:ext cx="4114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300" b="0" i="0">
                <a:solidFill>
                  <a:srgbClr val="94A3B8"/>
                </a:solidFill>
                <a:latin typeface="Manrope"/>
              </a:defRPr>
            </a:pPr>
            <a:r>
              <a:t>•  Quick pipeline wins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37360" y="2788920"/>
            <a:ext cx="4114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300" b="0" i="0">
                <a:solidFill>
                  <a:srgbClr val="94A3B8"/>
                </a:solidFill>
                <a:latin typeface="Manrope"/>
              </a:defRPr>
            </a:pPr>
            <a:r>
              <a:t>•  Config optimization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37360" y="3154680"/>
            <a:ext cx="4114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300" b="0" i="0">
                <a:solidFill>
                  <a:srgbClr val="94A3B8"/>
                </a:solidFill>
                <a:latin typeface="Manrope"/>
              </a:defRPr>
            </a:pPr>
            <a:r>
              <a:t>•  Alert tuning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537960" y="1828800"/>
            <a:ext cx="4846320" cy="205740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3" name="Connector 12"/>
          <p:cNvCxnSpPr/>
          <p:nvPr/>
        </p:nvCxnSpPr>
        <p:spPr>
          <a:xfrm>
            <a:off x="6537960" y="1828800"/>
            <a:ext cx="4846320" cy="0"/>
          </a:xfrm>
          <a:prstGeom prst="line">
            <a:avLst/>
          </a:prstGeom>
          <a:ln w="50800">
            <a:solidFill>
              <a:srgbClr val="E8C54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766560" y="2011680"/>
            <a:ext cx="43891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500" b="1" i="0">
                <a:solidFill>
                  <a:srgbClr val="E8C547"/>
                </a:solidFill>
                <a:latin typeface="Manrope"/>
              </a:defRPr>
            </a:pPr>
            <a:r>
              <a:t>High Impact / High Effort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03720" y="2423160"/>
            <a:ext cx="4114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300" b="0" i="0">
                <a:solidFill>
                  <a:srgbClr val="94A3B8"/>
                </a:solidFill>
                <a:latin typeface="Manrope"/>
              </a:defRPr>
            </a:pPr>
            <a:r>
              <a:t>•  New universe deployment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903720" y="2788920"/>
            <a:ext cx="4114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300" b="0" i="0">
                <a:solidFill>
                  <a:srgbClr val="94A3B8"/>
                </a:solidFill>
                <a:latin typeface="Manrope"/>
              </a:defRPr>
            </a:pPr>
            <a:r>
              <a:t>•  Custom ontology build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903720" y="3154680"/>
            <a:ext cx="4114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300" b="0" i="0">
                <a:solidFill>
                  <a:srgbClr val="94A3B8"/>
                </a:solidFill>
                <a:latin typeface="Manrope"/>
              </a:defRPr>
            </a:pPr>
            <a:r>
              <a:t>•  Integration work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371600" y="4114800"/>
            <a:ext cx="4846320" cy="205740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9" name="Connector 18"/>
          <p:cNvCxnSpPr/>
          <p:nvPr/>
        </p:nvCxnSpPr>
        <p:spPr>
          <a:xfrm>
            <a:off x="1371600" y="4114800"/>
            <a:ext cx="4846320" cy="0"/>
          </a:xfrm>
          <a:prstGeom prst="line">
            <a:avLst/>
          </a:prstGeom>
          <a:ln w="50800">
            <a:solidFill>
              <a:srgbClr val="2563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600200" y="4297680"/>
            <a:ext cx="43891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500" b="1" i="0">
                <a:solidFill>
                  <a:srgbClr val="2563EB"/>
                </a:solidFill>
                <a:latin typeface="Manrope"/>
              </a:defRPr>
            </a:pPr>
            <a:r>
              <a:t>Low Impact / Low Effort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737360" y="4709160"/>
            <a:ext cx="4114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300" b="0" i="0">
                <a:solidFill>
                  <a:srgbClr val="94A3B8"/>
                </a:solidFill>
                <a:latin typeface="Manrope"/>
              </a:defRPr>
            </a:pPr>
            <a:r>
              <a:t>•  Report formatting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737360" y="5074920"/>
            <a:ext cx="4114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300" b="0" i="0">
                <a:solidFill>
                  <a:srgbClr val="94A3B8"/>
                </a:solidFill>
                <a:latin typeface="Manrope"/>
              </a:defRPr>
            </a:pPr>
            <a:r>
              <a:t>•  Dashboard tweaks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737360" y="5440680"/>
            <a:ext cx="4114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300" b="0" i="0">
                <a:solidFill>
                  <a:srgbClr val="94A3B8"/>
                </a:solidFill>
                <a:latin typeface="Manrope"/>
              </a:defRPr>
            </a:pPr>
            <a:r>
              <a:t>•  Minor source adds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537960" y="4114800"/>
            <a:ext cx="4846320" cy="205740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25" name="Connector 24"/>
          <p:cNvCxnSpPr/>
          <p:nvPr/>
        </p:nvCxnSpPr>
        <p:spPr>
          <a:xfrm>
            <a:off x="6537960" y="4114800"/>
            <a:ext cx="4846320" cy="0"/>
          </a:xfrm>
          <a:prstGeom prst="line">
            <a:avLst/>
          </a:prstGeom>
          <a:ln w="5080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766560" y="4297680"/>
            <a:ext cx="43891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500" b="1" i="0">
                <a:solidFill>
                  <a:srgbClr val="64748B"/>
                </a:solidFill>
                <a:latin typeface="Manrope"/>
              </a:defRPr>
            </a:pPr>
            <a:r>
              <a:t>Low Impact / High Effort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903720" y="4709160"/>
            <a:ext cx="4114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300" b="0" i="0">
                <a:solidFill>
                  <a:srgbClr val="94A3B8"/>
                </a:solidFill>
                <a:latin typeface="Manrope"/>
              </a:defRPr>
            </a:pPr>
            <a:r>
              <a:t>•  Legacy migration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03720" y="5074920"/>
            <a:ext cx="4114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300" b="0" i="0">
                <a:solidFill>
                  <a:srgbClr val="94A3B8"/>
                </a:solidFill>
                <a:latin typeface="Manrope"/>
              </a:defRPr>
            </a:pPr>
            <a:r>
              <a:t>•  Custom UI requests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903720" y="5440680"/>
            <a:ext cx="4114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300" b="0" i="0">
                <a:solidFill>
                  <a:srgbClr val="94A3B8"/>
                </a:solidFill>
                <a:latin typeface="Manrope"/>
              </a:defRPr>
            </a:pPr>
            <a:r>
              <a:t>•  Edge case handling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1167567" y="6355080"/>
            <a:ext cx="512064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000" b="0" i="0">
                <a:solidFill>
                  <a:srgbClr val="64748B"/>
                </a:solidFill>
                <a:latin typeface="JetBrains Mono"/>
              </a:defRPr>
            </a:pPr>
            <a:r>
              <a:t>20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