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hermes-icon-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4" y="301752"/>
            <a:ext cx="320040" cy="3200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13232" y="1051560"/>
            <a:ext cx="73152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 i="0">
                <a:solidFill>
                  <a:srgbClr val="E2E8F0"/>
                </a:solidFill>
                <a:latin typeface="Manrope"/>
              </a:defRPr>
            </a:pPr>
            <a:r>
              <a:t>Evidence Chain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3232" y="1645920"/>
            <a:ext cx="54864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0" i="0">
                <a:solidFill>
                  <a:srgbClr val="94A3B8"/>
                </a:solidFill>
                <a:latin typeface="Manrope"/>
              </a:defRPr>
            </a:pPr>
            <a:r>
              <a:t>Full traceability from source to insight</a:t>
            </a:r>
          </a:p>
        </p:txBody>
      </p:sp>
      <p:sp>
        <p:nvSpPr>
          <p:cNvPr id="5" name="Rectangle 4"/>
          <p:cNvSpPr/>
          <p:nvPr/>
        </p:nvSpPr>
        <p:spPr>
          <a:xfrm>
            <a:off x="713232" y="2103120"/>
            <a:ext cx="64008" cy="59436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77240" y="2103120"/>
            <a:ext cx="4965192" cy="59436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41832" y="2176272"/>
            <a:ext cx="128016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000" b="1" i="0">
                <a:solidFill>
                  <a:srgbClr val="2563EB"/>
                </a:solidFill>
                <a:latin typeface="JetBrains Mono"/>
              </a:defRPr>
            </a:pPr>
            <a:r>
              <a:t>Source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67712" y="2176272"/>
            <a:ext cx="32004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Reuters wire feed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745236" y="2697480"/>
            <a:ext cx="0" cy="109728"/>
          </a:xfrm>
          <a:prstGeom prst="line">
            <a:avLst/>
          </a:prstGeom>
          <a:ln w="25400">
            <a:solidFill>
              <a:srgbClr val="1E22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13232" y="2807208"/>
            <a:ext cx="64008" cy="59436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2807208"/>
            <a:ext cx="4965192" cy="59436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2880360"/>
            <a:ext cx="128016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000" b="1" i="0">
                <a:solidFill>
                  <a:srgbClr val="2DD4BF"/>
                </a:solidFill>
                <a:latin typeface="JetBrains Mono"/>
              </a:defRPr>
            </a:pPr>
            <a:r>
              <a:t>Triage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67712" y="2880360"/>
            <a:ext cx="32004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Strategic relevance: 0.91</a:t>
            </a:r>
          </a:p>
        </p:txBody>
      </p:sp>
      <p:cxnSp>
        <p:nvCxnSpPr>
          <p:cNvPr id="14" name="Connector 13"/>
          <p:cNvCxnSpPr/>
          <p:nvPr/>
        </p:nvCxnSpPr>
        <p:spPr>
          <a:xfrm>
            <a:off x="745236" y="3401568"/>
            <a:ext cx="0" cy="109728"/>
          </a:xfrm>
          <a:prstGeom prst="line">
            <a:avLst/>
          </a:prstGeom>
          <a:ln w="25400">
            <a:solidFill>
              <a:srgbClr val="1E22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713232" y="3511296"/>
            <a:ext cx="64008" cy="59436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777240" y="3511296"/>
            <a:ext cx="4965192" cy="59436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41832" y="3584448"/>
            <a:ext cx="128016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000" b="1" i="0">
                <a:solidFill>
                  <a:srgbClr val="2DD4BF"/>
                </a:solidFill>
                <a:latin typeface="JetBrains Mono"/>
              </a:defRPr>
            </a:pPr>
            <a:r>
              <a:t>Extract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67712" y="3584448"/>
            <a:ext cx="32004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3 entities, 2 relationships</a:t>
            </a:r>
          </a:p>
        </p:txBody>
      </p:sp>
      <p:cxnSp>
        <p:nvCxnSpPr>
          <p:cNvPr id="19" name="Connector 18"/>
          <p:cNvCxnSpPr/>
          <p:nvPr/>
        </p:nvCxnSpPr>
        <p:spPr>
          <a:xfrm>
            <a:off x="745236" y="4105656"/>
            <a:ext cx="0" cy="109728"/>
          </a:xfrm>
          <a:prstGeom prst="line">
            <a:avLst/>
          </a:prstGeom>
          <a:ln w="25400">
            <a:solidFill>
              <a:srgbClr val="1E22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713232" y="4215384"/>
            <a:ext cx="64008" cy="594360"/>
          </a:xfrm>
          <a:prstGeom prst="rect">
            <a:avLst/>
          </a:prstGeom>
          <a:solidFill>
            <a:srgbClr val="E8C5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215384"/>
            <a:ext cx="4965192" cy="59436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41832" y="4288536"/>
            <a:ext cx="128016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000" b="1" i="0">
                <a:solidFill>
                  <a:srgbClr val="E8C547"/>
                </a:solidFill>
                <a:latin typeface="JetBrains Mono"/>
              </a:defRPr>
            </a:pPr>
            <a:r>
              <a:t>Synthesize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67712" y="4288536"/>
            <a:ext cx="32004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Merged with 4 prior signals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745236" y="4809744"/>
            <a:ext cx="0" cy="109728"/>
          </a:xfrm>
          <a:prstGeom prst="line">
            <a:avLst/>
          </a:prstGeom>
          <a:ln w="25400">
            <a:solidFill>
              <a:srgbClr val="1E22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713232" y="4919472"/>
            <a:ext cx="64008" cy="59436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777240" y="4919472"/>
            <a:ext cx="4965192" cy="59436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41832" y="4992624"/>
            <a:ext cx="128016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000" b="1" i="0">
                <a:solidFill>
                  <a:srgbClr val="10B981"/>
                </a:solidFill>
                <a:latin typeface="JetBrains Mono"/>
              </a:defRPr>
            </a:pPr>
            <a:r>
              <a:t>Validate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67712" y="4992624"/>
            <a:ext cx="32004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Cross-referenced 2 sources</a:t>
            </a:r>
          </a:p>
        </p:txBody>
      </p:sp>
      <p:cxnSp>
        <p:nvCxnSpPr>
          <p:cNvPr id="29" name="Connector 28"/>
          <p:cNvCxnSpPr/>
          <p:nvPr/>
        </p:nvCxnSpPr>
        <p:spPr>
          <a:xfrm>
            <a:off x="745236" y="5513832"/>
            <a:ext cx="0" cy="109728"/>
          </a:xfrm>
          <a:prstGeom prst="line">
            <a:avLst/>
          </a:prstGeom>
          <a:ln w="25400">
            <a:solidFill>
              <a:srgbClr val="1E22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713232" y="5623560"/>
            <a:ext cx="64008" cy="59436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777240" y="5623560"/>
            <a:ext cx="4965192" cy="59436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941832" y="5696712"/>
            <a:ext cx="1280160" cy="256032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000" b="1" i="0">
                <a:solidFill>
                  <a:srgbClr val="2DD4BF"/>
                </a:solidFill>
                <a:latin typeface="JetBrains Mono"/>
              </a:defRPr>
            </a:pPr>
            <a:r>
              <a:t>Deliver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67712" y="5696712"/>
            <a:ext cx="32004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300" b="0" i="0">
                <a:solidFill>
                  <a:srgbClr val="94A3B8"/>
                </a:solidFill>
                <a:latin typeface="Manrope"/>
              </a:defRPr>
            </a:pPr>
            <a:r>
              <a:t>Brief generated, alert sent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199632" y="2103120"/>
            <a:ext cx="5278831" cy="3977639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473952" y="2331720"/>
            <a:ext cx="4730191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200" b="1" i="0">
                <a:solidFill>
                  <a:srgbClr val="64748B"/>
                </a:solidFill>
                <a:latin typeface="JetBrains Mono"/>
              </a:defRPr>
            </a:pPr>
            <a:r>
              <a:t>CONFIDENCE SCORE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473952" y="2743200"/>
            <a:ext cx="4730191" cy="914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6400" b="1" i="0">
                <a:solidFill>
                  <a:srgbClr val="10B981"/>
                </a:solidFill>
                <a:latin typeface="JetBrains Mono"/>
              </a:defRPr>
            </a:pPr>
            <a:r>
              <a:t>94%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473952" y="3749040"/>
            <a:ext cx="4730191" cy="20116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400" b="0" i="0">
                <a:solidFill>
                  <a:srgbClr val="94A3B8"/>
                </a:solidFill>
                <a:latin typeface="Manrope"/>
              </a:defRPr>
            </a:pPr>
            <a:r>
              <a:t>High confidence based on:</a:t>
            </a:r>
            <a:br/>
            <a:r>
              <a:t>•  2 independent corroborating sources</a:t>
            </a:r>
            <a:br/>
            <a:r>
              <a:t>•  Entity resolved with 0.96 embedding similarity</a:t>
            </a:r>
            <a:br/>
            <a:r>
              <a:t>•  Temporal alignment within 48-hour window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167567" y="6355080"/>
            <a:ext cx="512064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000" b="0" i="0">
                <a:solidFill>
                  <a:srgbClr val="64748B"/>
                </a:solidFill>
                <a:latin typeface="JetBrains Mono"/>
              </a:defRPr>
            </a:pPr>
            <a:r>
              <a:t>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