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hermes-icon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301752"/>
            <a:ext cx="320040" cy="320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3232" y="1051560"/>
            <a:ext cx="73152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 i="0">
                <a:solidFill>
                  <a:srgbClr val="E2E8F0"/>
                </a:solidFill>
                <a:latin typeface="Manrope"/>
              </a:defRPr>
            </a:pPr>
            <a:r>
              <a:t>Agenda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828800"/>
            <a:ext cx="7315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000" b="1" i="0">
                <a:solidFill>
                  <a:srgbClr val="2DD4BF"/>
                </a:solidFill>
                <a:latin typeface="JetBrains Mono"/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0"/>
            <a:ext cx="7315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000" b="0" i="0">
                <a:solidFill>
                  <a:srgbClr val="E2E8F0"/>
                </a:solidFill>
                <a:latin typeface="Manrope"/>
              </a:defRPr>
            </a:pPr>
            <a:r>
              <a:t>Introduction &amp; Context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0" y="1828800"/>
            <a:ext cx="1828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300" b="0" i="0">
                <a:solidFill>
                  <a:srgbClr val="64748B"/>
                </a:solidFill>
                <a:latin typeface="JetBrains Mono"/>
              </a:defRPr>
            </a:pPr>
            <a:r>
              <a:t>5 min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914400" y="2377440"/>
            <a:ext cx="10332720" cy="0"/>
          </a:xfrm>
          <a:prstGeom prst="line">
            <a:avLst/>
          </a:prstGeom>
          <a:ln w="12700">
            <a:solidFill>
              <a:srgbClr val="1E22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14400" y="2542032"/>
            <a:ext cx="7315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000" b="1" i="0">
                <a:solidFill>
                  <a:srgbClr val="2DD4BF"/>
                </a:solidFill>
                <a:latin typeface="JetBrains Mono"/>
              </a:defRPr>
            </a:pPr>
            <a:r>
              <a:t>02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2542032"/>
            <a:ext cx="7315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000" b="0" i="0">
                <a:solidFill>
                  <a:srgbClr val="E2E8F0"/>
                </a:solidFill>
                <a:latin typeface="Manrope"/>
              </a:defRPr>
            </a:pPr>
            <a:r>
              <a:t>Market Intelligence Overview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0" y="2542032"/>
            <a:ext cx="1828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300" b="0" i="0">
                <a:solidFill>
                  <a:srgbClr val="64748B"/>
                </a:solidFill>
                <a:latin typeface="JetBrains Mono"/>
              </a:defRPr>
            </a:pPr>
            <a:r>
              <a:t>10 min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914400" y="3090672"/>
            <a:ext cx="10332720" cy="0"/>
          </a:xfrm>
          <a:prstGeom prst="line">
            <a:avLst/>
          </a:prstGeom>
          <a:ln w="12700">
            <a:solidFill>
              <a:srgbClr val="1E22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14400" y="3255264"/>
            <a:ext cx="7315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000" b="1" i="0">
                <a:solidFill>
                  <a:srgbClr val="2DD4BF"/>
                </a:solidFill>
                <a:latin typeface="JetBrains Mono"/>
              </a:defRPr>
            </a:pPr>
            <a: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8800" y="3255264"/>
            <a:ext cx="7315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000" b="0" i="0">
                <a:solidFill>
                  <a:srgbClr val="E2E8F0"/>
                </a:solidFill>
                <a:latin typeface="Manrope"/>
              </a:defRPr>
            </a:pPr>
            <a:r>
              <a:t>Platform Demo — Live Pipeline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01200" y="3255264"/>
            <a:ext cx="1828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300" b="0" i="0">
                <a:solidFill>
                  <a:srgbClr val="64748B"/>
                </a:solidFill>
                <a:latin typeface="JetBrains Mono"/>
              </a:defRPr>
            </a:pPr>
            <a:r>
              <a:t>15 min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914400" y="3803904"/>
            <a:ext cx="10332720" cy="0"/>
          </a:xfrm>
          <a:prstGeom prst="line">
            <a:avLst/>
          </a:prstGeom>
          <a:ln w="12700">
            <a:solidFill>
              <a:srgbClr val="1E22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14400" y="3968496"/>
            <a:ext cx="7315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000" b="1" i="0">
                <a:solidFill>
                  <a:srgbClr val="2DD4BF"/>
                </a:solidFill>
                <a:latin typeface="JetBrains Mono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28800" y="3968496"/>
            <a:ext cx="7315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000" b="0" i="0">
                <a:solidFill>
                  <a:srgbClr val="E2E8F0"/>
                </a:solidFill>
                <a:latin typeface="Manrope"/>
              </a:defRPr>
            </a:pPr>
            <a:r>
              <a:t>Architecture &amp; Integration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0" y="3968496"/>
            <a:ext cx="1828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300" b="0" i="0">
                <a:solidFill>
                  <a:srgbClr val="64748B"/>
                </a:solidFill>
                <a:latin typeface="JetBrains Mono"/>
              </a:defRPr>
            </a:pPr>
            <a:r>
              <a:t>10 min</a:t>
            </a:r>
          </a:p>
        </p:txBody>
      </p:sp>
      <p:cxnSp>
        <p:nvCxnSpPr>
          <p:cNvPr id="19" name="Connector 18"/>
          <p:cNvCxnSpPr/>
          <p:nvPr/>
        </p:nvCxnSpPr>
        <p:spPr>
          <a:xfrm>
            <a:off x="914400" y="4517136"/>
            <a:ext cx="10332720" cy="0"/>
          </a:xfrm>
          <a:prstGeom prst="line">
            <a:avLst/>
          </a:prstGeom>
          <a:ln w="12700">
            <a:solidFill>
              <a:srgbClr val="1E22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914400" y="4681728"/>
            <a:ext cx="7315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000" b="1" i="0">
                <a:solidFill>
                  <a:srgbClr val="2DD4BF"/>
                </a:solidFill>
                <a:latin typeface="JetBrains Mono"/>
              </a:defRPr>
            </a:pPr>
            <a:r>
              <a:t>05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828800" y="4681728"/>
            <a:ext cx="7315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000" b="0" i="0">
                <a:solidFill>
                  <a:srgbClr val="E2E8F0"/>
                </a:solidFill>
                <a:latin typeface="Manrope"/>
              </a:defRPr>
            </a:pPr>
            <a:r>
              <a:t>Pricing &amp; Implementation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601200" y="4681728"/>
            <a:ext cx="1828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300" b="0" i="0">
                <a:solidFill>
                  <a:srgbClr val="64748B"/>
                </a:solidFill>
                <a:latin typeface="JetBrains Mono"/>
              </a:defRPr>
            </a:pPr>
            <a:r>
              <a:t>10 min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914400" y="5230368"/>
            <a:ext cx="10332720" cy="0"/>
          </a:xfrm>
          <a:prstGeom prst="line">
            <a:avLst/>
          </a:prstGeom>
          <a:ln w="12700">
            <a:solidFill>
              <a:srgbClr val="1E22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914400" y="5394960"/>
            <a:ext cx="7315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000" b="1" i="0">
                <a:solidFill>
                  <a:srgbClr val="2DD4BF"/>
                </a:solidFill>
                <a:latin typeface="JetBrains Mono"/>
              </a:defRPr>
            </a:pPr>
            <a:r>
              <a:t>06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28800" y="5394960"/>
            <a:ext cx="7315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000" b="0" i="0">
                <a:solidFill>
                  <a:srgbClr val="E2E8F0"/>
                </a:solidFill>
                <a:latin typeface="Manrope"/>
              </a:defRPr>
            </a:pPr>
            <a:r>
              <a:t>Q&amp;A and Next Steps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601200" y="5394960"/>
            <a:ext cx="1828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300" b="0" i="0">
                <a:solidFill>
                  <a:srgbClr val="64748B"/>
                </a:solidFill>
                <a:latin typeface="JetBrains Mono"/>
              </a:defRPr>
            </a:pPr>
            <a:r>
              <a:t>10 min</a:t>
            </a:r>
          </a:p>
        </p:txBody>
      </p:sp>
      <p:cxnSp>
        <p:nvCxnSpPr>
          <p:cNvPr id="27" name="Connector 26"/>
          <p:cNvCxnSpPr/>
          <p:nvPr/>
        </p:nvCxnSpPr>
        <p:spPr>
          <a:xfrm>
            <a:off x="914400" y="5943600"/>
            <a:ext cx="10332720" cy="0"/>
          </a:xfrm>
          <a:prstGeom prst="line">
            <a:avLst/>
          </a:prstGeom>
          <a:ln w="12700">
            <a:solidFill>
              <a:srgbClr val="1E22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1167567" y="6355080"/>
            <a:ext cx="512064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17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