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hermes-icon-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064" y="301752"/>
            <a:ext cx="320040" cy="3200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28800" y="1051560"/>
            <a:ext cx="85039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600" b="1" i="0">
                <a:solidFill>
                  <a:srgbClr val="E2E8F0"/>
                </a:solidFill>
                <a:latin typeface="Manrope"/>
              </a:defRPr>
            </a:pPr>
            <a:r>
              <a:t>Pricing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792327" y="1920240"/>
            <a:ext cx="3291840" cy="420624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20927" y="2194560"/>
            <a:ext cx="28346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000" b="1" i="0">
                <a:solidFill>
                  <a:srgbClr val="E2E8F0"/>
                </a:solidFill>
                <a:latin typeface="Manrope"/>
              </a:defRPr>
            </a:pPr>
            <a:r>
              <a:t>Scout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20927" y="2651760"/>
            <a:ext cx="283464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400" b="1" i="0">
                <a:solidFill>
                  <a:srgbClr val="E2E8F0"/>
                </a:solidFill>
                <a:latin typeface="JetBrains Mono"/>
              </a:defRPr>
            </a:pPr>
            <a:r>
              <a:t>$5K/mo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20927" y="3200400"/>
            <a:ext cx="283464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300" b="0" i="0">
                <a:solidFill>
                  <a:srgbClr val="64748B"/>
                </a:solidFill>
                <a:latin typeface="Manrope"/>
              </a:defRPr>
            </a:pPr>
            <a:r>
              <a:t>Per universe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1020927" y="3611880"/>
            <a:ext cx="2834640" cy="0"/>
          </a:xfrm>
          <a:prstGeom prst="line">
            <a:avLst/>
          </a:prstGeom>
          <a:ln w="12700">
            <a:solidFill>
              <a:srgbClr val="1E22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112367" y="3840480"/>
            <a:ext cx="26517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•  5 source types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12367" y="4224528"/>
            <a:ext cx="26517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•  Weekly briefs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12367" y="4608576"/>
            <a:ext cx="26517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•  Email alerts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12367" y="4992624"/>
            <a:ext cx="26517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•  Standard support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449927" y="1920240"/>
            <a:ext cx="3291840" cy="4206240"/>
          </a:xfrm>
          <a:prstGeom prst="rect">
            <a:avLst/>
          </a:prstGeom>
          <a:solidFill>
            <a:srgbClr val="151921"/>
          </a:solidFill>
          <a:ln w="12700">
            <a:solidFill>
              <a:srgbClr val="2DD4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4449927" y="1920240"/>
            <a:ext cx="3291840" cy="0"/>
          </a:xfrm>
          <a:prstGeom prst="line">
            <a:avLst/>
          </a:prstGeom>
          <a:ln w="50800">
            <a:solidFill>
              <a:srgbClr val="2DD4B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678527" y="2194560"/>
            <a:ext cx="28346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000" b="1" i="0">
                <a:solidFill>
                  <a:srgbClr val="E2E8F0"/>
                </a:solidFill>
                <a:latin typeface="Manrope"/>
              </a:defRPr>
            </a:pPr>
            <a:r>
              <a:t>Enterprise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78527" y="2651760"/>
            <a:ext cx="283464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400" b="1" i="0">
                <a:solidFill>
                  <a:srgbClr val="2DD4BF"/>
                </a:solidFill>
                <a:latin typeface="JetBrains Mono"/>
              </a:defRPr>
            </a:pPr>
            <a:r>
              <a:t>$15K/mo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78527" y="3200400"/>
            <a:ext cx="283464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300" b="0" i="0">
                <a:solidFill>
                  <a:srgbClr val="64748B"/>
                </a:solidFill>
                <a:latin typeface="Manrope"/>
              </a:defRPr>
            </a:pPr>
            <a:r>
              <a:t>Per universe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4678527" y="3611880"/>
            <a:ext cx="2834640" cy="0"/>
          </a:xfrm>
          <a:prstGeom prst="line">
            <a:avLst/>
          </a:prstGeom>
          <a:ln w="12700">
            <a:solidFill>
              <a:srgbClr val="1E22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769967" y="3840480"/>
            <a:ext cx="26517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•  Unlimited sources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69967" y="4224528"/>
            <a:ext cx="26517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•  Real-time briefs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769967" y="4608576"/>
            <a:ext cx="26517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•  Knowledge graphs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69967" y="4992624"/>
            <a:ext cx="26517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•  Dedicated CSM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69967" y="5376672"/>
            <a:ext cx="26517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•  Custom ontology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107527" y="1920240"/>
            <a:ext cx="3291840" cy="420624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336127" y="2194560"/>
            <a:ext cx="28346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000" b="1" i="0">
                <a:solidFill>
                  <a:srgbClr val="E2E8F0"/>
                </a:solidFill>
                <a:latin typeface="Manrope"/>
              </a:defRPr>
            </a:pPr>
            <a:r>
              <a:t>Platform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336127" y="2651760"/>
            <a:ext cx="283464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400" b="1" i="0">
                <a:solidFill>
                  <a:srgbClr val="E2E8F0"/>
                </a:solidFill>
                <a:latin typeface="JetBrains Mono"/>
              </a:defRPr>
            </a:pPr>
            <a:r>
              <a:t>Custom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336127" y="3200400"/>
            <a:ext cx="283464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300" b="0" i="0">
                <a:solidFill>
                  <a:srgbClr val="64748B"/>
                </a:solidFill>
                <a:latin typeface="Manrope"/>
              </a:defRPr>
            </a:pPr>
            <a:r>
              <a:t>Organization-wide</a:t>
            </a:r>
          </a:p>
        </p:txBody>
      </p:sp>
      <p:cxnSp>
        <p:nvCxnSpPr>
          <p:cNvPr id="28" name="Connector 27"/>
          <p:cNvCxnSpPr/>
          <p:nvPr/>
        </p:nvCxnSpPr>
        <p:spPr>
          <a:xfrm>
            <a:off x="8336127" y="3611880"/>
            <a:ext cx="2834640" cy="0"/>
          </a:xfrm>
          <a:prstGeom prst="line">
            <a:avLst/>
          </a:prstGeom>
          <a:ln w="12700">
            <a:solidFill>
              <a:srgbClr val="1E22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8427567" y="3840480"/>
            <a:ext cx="26517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•  Multi-universe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427567" y="4224528"/>
            <a:ext cx="26517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•  Self-hosted LLM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427567" y="4608576"/>
            <a:ext cx="26517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•  API access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427567" y="4992624"/>
            <a:ext cx="26517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•  White-label option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167567" y="6355080"/>
            <a:ext cx="512064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000" b="0" i="0">
                <a:solidFill>
                  <a:srgbClr val="64748B"/>
                </a:solidFill>
                <a:latin typeface="JetBrains Mono"/>
              </a:defRPr>
            </a:pPr>
            <a:r>
              <a:t>15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