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400" b="1" i="0">
                <a:solidFill>
                  <a:srgbClr val="E8C547"/>
                </a:solidFill>
                <a:latin typeface="JetBrains Mono"/>
              </a:defRPr>
            </a:pPr>
            <a:r>
              <a:t>CASE STUDY</a:t>
            </a:r>
          </a:p>
        </p:txBody>
      </p:sp>
      <p:sp>
        <p:nvSpPr>
          <p:cNvPr id="4" name="Rectangle 3"/>
          <p:cNvSpPr/>
          <p:nvPr/>
        </p:nvSpPr>
        <p:spPr>
          <a:xfrm>
            <a:off x="713232" y="1463040"/>
            <a:ext cx="2011680" cy="3200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04672" y="1463040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1" i="0">
                <a:solidFill>
                  <a:srgbClr val="2DD4BF"/>
                </a:solidFill>
                <a:latin typeface="JetBrains Mono"/>
              </a:defRPr>
            </a:pPr>
            <a:r>
              <a:t>PHARMACEUTICAL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1965960"/>
            <a:ext cx="91440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Global Pharma Corp Deployment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728319" y="2926080"/>
            <a:ext cx="3364992" cy="25603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8" name="Connector 7"/>
          <p:cNvCxnSpPr/>
          <p:nvPr/>
        </p:nvCxnSpPr>
        <p:spPr>
          <a:xfrm>
            <a:off x="728319" y="2926080"/>
            <a:ext cx="3364992" cy="0"/>
          </a:xfrm>
          <a:prstGeom prst="line">
            <a:avLst/>
          </a:prstGeom>
          <a:ln w="508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56919" y="3200400"/>
            <a:ext cx="2907792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 i="0">
                <a:solidFill>
                  <a:srgbClr val="2563EB"/>
                </a:solidFill>
                <a:latin typeface="JetBrains Mono"/>
              </a:defRPr>
            </a:pPr>
            <a:r>
              <a:t>CHALLENGE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6919" y="3657600"/>
            <a:ext cx="2907792" cy="1463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0" i="0">
                <a:solidFill>
                  <a:srgbClr val="94A3B8"/>
                </a:solidFill>
                <a:latin typeface="Manrope"/>
              </a:defRPr>
            </a:pPr>
            <a:r>
              <a:t>How to monitor 2,000+ clinical trial competitors across 14 therapeutic areas?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3351" y="2926080"/>
            <a:ext cx="3364992" cy="25603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2" name="Connector 11"/>
          <p:cNvCxnSpPr/>
          <p:nvPr/>
        </p:nvCxnSpPr>
        <p:spPr>
          <a:xfrm>
            <a:off x="4413351" y="2926080"/>
            <a:ext cx="3364992" cy="0"/>
          </a:xfrm>
          <a:prstGeom prst="line">
            <a:avLst/>
          </a:prstGeom>
          <a:ln w="508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41951" y="3200400"/>
            <a:ext cx="2907792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 i="0">
                <a:solidFill>
                  <a:srgbClr val="2DD4BF"/>
                </a:solidFill>
                <a:latin typeface="JetBrains Mono"/>
              </a:defRPr>
            </a:pPr>
            <a:r>
              <a:t>SOLUTION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41951" y="3657600"/>
            <a:ext cx="2907792" cy="1463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0" i="0">
                <a:solidFill>
                  <a:srgbClr val="94A3B8"/>
                </a:solidFill>
                <a:latin typeface="Manrope"/>
              </a:defRPr>
            </a:pPr>
            <a:r>
              <a:t>Vextrum configured with pharma ontology, automated triage on regulatory filings and trial registrations.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98383" y="2926080"/>
            <a:ext cx="3364992" cy="25603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6" name="Connector 15"/>
          <p:cNvCxnSpPr/>
          <p:nvPr/>
        </p:nvCxnSpPr>
        <p:spPr>
          <a:xfrm>
            <a:off x="8098383" y="2926080"/>
            <a:ext cx="3364992" cy="0"/>
          </a:xfrm>
          <a:prstGeom prst="line">
            <a:avLst/>
          </a:prstGeom>
          <a:ln w="50800">
            <a:solidFill>
              <a:srgbClr val="E8C5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26983" y="3200400"/>
            <a:ext cx="2907792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 i="0">
                <a:solidFill>
                  <a:srgbClr val="E8C547"/>
                </a:solidFill>
                <a:latin typeface="JetBrains Mono"/>
              </a:defRPr>
            </a:pPr>
            <a:r>
              <a:t>RESULT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26983" y="3657600"/>
            <a:ext cx="2907792" cy="1463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0" i="0">
                <a:solidFill>
                  <a:srgbClr val="94A3B8"/>
                </a:solidFill>
                <a:latin typeface="Manrope"/>
              </a:defRPr>
            </a:pPr>
            <a:r>
              <a:t>85% reduction in manual research. First-mover advantage on 3 competitive pipeline shifts.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