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3232" y="1051560"/>
            <a:ext cx="73152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Manrope"/>
              </a:defRPr>
            </a:pPr>
            <a:r>
              <a:t>Implementation Roadmap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914400" y="3657600"/>
            <a:ext cx="10332720" cy="0"/>
          </a:xfrm>
          <a:prstGeom prst="line">
            <a:avLst/>
          </a:prstGeom>
          <a:ln w="25400">
            <a:solidFill>
              <a:srgbClr val="1E22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335024" y="3529584"/>
            <a:ext cx="256032" cy="256032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377440"/>
            <a:ext cx="16459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500" b="1" i="0">
                <a:solidFill>
                  <a:srgbClr val="E2E8F0"/>
                </a:solidFill>
                <a:latin typeface="Manrope"/>
              </a:defRPr>
            </a:pPr>
            <a:r>
              <a:t>Discovery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697480"/>
            <a:ext cx="164592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0" i="0">
                <a:solidFill>
                  <a:srgbClr val="64748B"/>
                </a:solidFill>
                <a:latin typeface="JetBrains Mono"/>
              </a:defRPr>
            </a:pPr>
            <a:r>
              <a:t>Week 1</a:t>
            </a:r>
          </a:p>
        </p:txBody>
      </p:sp>
      <p:sp>
        <p:nvSpPr>
          <p:cNvPr id="8" name="Oval 7"/>
          <p:cNvSpPr/>
          <p:nvPr/>
        </p:nvSpPr>
        <p:spPr>
          <a:xfrm>
            <a:off x="3054096" y="3529584"/>
            <a:ext cx="256032" cy="256032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359152" y="4023360"/>
            <a:ext cx="16459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500" b="1" i="0">
                <a:solidFill>
                  <a:srgbClr val="E2E8F0"/>
                </a:solidFill>
                <a:latin typeface="Manrope"/>
              </a:defRPr>
            </a:pPr>
            <a:r>
              <a:t>Configuration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59152" y="4343400"/>
            <a:ext cx="164592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0" i="0">
                <a:solidFill>
                  <a:srgbClr val="64748B"/>
                </a:solidFill>
                <a:latin typeface="JetBrains Mono"/>
              </a:defRPr>
            </a:pPr>
            <a:r>
              <a:t>Week 2</a:t>
            </a:r>
          </a:p>
        </p:txBody>
      </p:sp>
      <p:sp>
        <p:nvSpPr>
          <p:cNvPr id="11" name="Oval 10"/>
          <p:cNvSpPr/>
          <p:nvPr/>
        </p:nvSpPr>
        <p:spPr>
          <a:xfrm>
            <a:off x="4773168" y="3529584"/>
            <a:ext cx="256032" cy="256032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078224" y="2377440"/>
            <a:ext cx="16459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500" b="1" i="0">
                <a:solidFill>
                  <a:srgbClr val="E2E8F0"/>
                </a:solidFill>
                <a:latin typeface="Manrope"/>
              </a:defRPr>
            </a:pPr>
            <a:r>
              <a:t>Integration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78224" y="2697480"/>
            <a:ext cx="164592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0" i="0">
                <a:solidFill>
                  <a:srgbClr val="64748B"/>
                </a:solidFill>
                <a:latin typeface="JetBrains Mono"/>
              </a:defRPr>
            </a:pPr>
            <a:r>
              <a:t>Week 3</a:t>
            </a:r>
          </a:p>
        </p:txBody>
      </p:sp>
      <p:sp>
        <p:nvSpPr>
          <p:cNvPr id="14" name="Oval 13"/>
          <p:cNvSpPr/>
          <p:nvPr/>
        </p:nvSpPr>
        <p:spPr>
          <a:xfrm>
            <a:off x="6492240" y="3529584"/>
            <a:ext cx="256032" cy="256032"/>
          </a:xfrm>
          <a:prstGeom prst="ellipse">
            <a:avLst/>
          </a:prstGeom>
          <a:solidFill>
            <a:srgbClr val="E8C5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797296" y="4023360"/>
            <a:ext cx="16459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500" b="1" i="0">
                <a:solidFill>
                  <a:srgbClr val="E2E8F0"/>
                </a:solidFill>
                <a:latin typeface="Manrope"/>
              </a:defRPr>
            </a:pPr>
            <a:r>
              <a:t>Testing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97296" y="4343400"/>
            <a:ext cx="164592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0" i="0">
                <a:solidFill>
                  <a:srgbClr val="64748B"/>
                </a:solidFill>
                <a:latin typeface="JetBrains Mono"/>
              </a:defRPr>
            </a:pPr>
            <a:r>
              <a:t>Week 4</a:t>
            </a:r>
          </a:p>
        </p:txBody>
      </p:sp>
      <p:sp>
        <p:nvSpPr>
          <p:cNvPr id="17" name="Oval 16"/>
          <p:cNvSpPr/>
          <p:nvPr/>
        </p:nvSpPr>
        <p:spPr>
          <a:xfrm>
            <a:off x="8211312" y="3529584"/>
            <a:ext cx="256032" cy="256032"/>
          </a:xfrm>
          <a:prstGeom prst="ellipse">
            <a:avLst/>
          </a:prstGeom>
          <a:solidFill>
            <a:srgbClr val="0A0E14"/>
          </a:solidFill>
          <a:ln w="2540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516368" y="2377440"/>
            <a:ext cx="16459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500" b="1" i="0">
                <a:solidFill>
                  <a:srgbClr val="E2E8F0"/>
                </a:solidFill>
                <a:latin typeface="Manrope"/>
              </a:defRPr>
            </a:pPr>
            <a:r>
              <a:t>Go Live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16368" y="2697480"/>
            <a:ext cx="164592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0" i="0">
                <a:solidFill>
                  <a:srgbClr val="64748B"/>
                </a:solidFill>
                <a:latin typeface="JetBrains Mono"/>
              </a:defRPr>
            </a:pPr>
            <a:r>
              <a:t>Week 6</a:t>
            </a:r>
          </a:p>
        </p:txBody>
      </p:sp>
      <p:sp>
        <p:nvSpPr>
          <p:cNvPr id="20" name="Oval 19"/>
          <p:cNvSpPr/>
          <p:nvPr/>
        </p:nvSpPr>
        <p:spPr>
          <a:xfrm>
            <a:off x="9930384" y="3529584"/>
            <a:ext cx="256032" cy="256032"/>
          </a:xfrm>
          <a:prstGeom prst="ellipse">
            <a:avLst/>
          </a:prstGeom>
          <a:solidFill>
            <a:srgbClr val="0A0E14"/>
          </a:solidFill>
          <a:ln w="2540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235440" y="4023360"/>
            <a:ext cx="16459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500" b="1" i="0">
                <a:solidFill>
                  <a:srgbClr val="E2E8F0"/>
                </a:solidFill>
                <a:latin typeface="Manrope"/>
              </a:defRPr>
            </a:pPr>
            <a:r>
              <a:t>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35440" y="4343400"/>
            <a:ext cx="164592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0" i="0">
                <a:solidFill>
                  <a:srgbClr val="64748B"/>
                </a:solidFill>
                <a:latin typeface="JetBrains Mono"/>
              </a:defRPr>
            </a:pPr>
            <a:r>
              <a:t>Week 8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