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hermes-icon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301752"/>
            <a:ext cx="320040" cy="320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3232" y="1051560"/>
            <a:ext cx="73152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 i="0">
                <a:solidFill>
                  <a:srgbClr val="E2E8F0"/>
                </a:solidFill>
                <a:latin typeface="Manrope"/>
              </a:defRPr>
            </a:pPr>
            <a:r>
              <a:t>Key Metrics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3232" y="1645920"/>
            <a:ext cx="7315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0" i="0">
                <a:solidFill>
                  <a:srgbClr val="94A3B8"/>
                </a:solidFill>
                <a:latin typeface="Manrope"/>
              </a:defRPr>
            </a:pPr>
            <a:r>
              <a:t>Q2 2026 Performance Summary</a:t>
            </a:r>
          </a:p>
        </p:txBody>
      </p:sp>
      <p:sp>
        <p:nvSpPr>
          <p:cNvPr id="5" name="Rectangle 4"/>
          <p:cNvSpPr/>
          <p:nvPr/>
        </p:nvSpPr>
        <p:spPr>
          <a:xfrm>
            <a:off x="713232" y="2194560"/>
            <a:ext cx="3364992" cy="164592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41832" y="2359152"/>
            <a:ext cx="2907792" cy="228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1" i="0">
                <a:solidFill>
                  <a:srgbClr val="64748B"/>
                </a:solidFill>
                <a:latin typeface="JetBrains Mono"/>
              </a:defRPr>
            </a:pPr>
            <a:r>
              <a:t>Revenue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41832" y="2651760"/>
            <a:ext cx="2907792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 i="0">
                <a:solidFill>
                  <a:srgbClr val="E2E8F0"/>
                </a:solidFill>
                <a:latin typeface="JetBrains Mono"/>
              </a:defRPr>
            </a:pPr>
            <a:r>
              <a:t>$4.2M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1832" y="3337560"/>
            <a:ext cx="2907792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 i="0">
                <a:solidFill>
                  <a:srgbClr val="10B981"/>
                </a:solidFill>
                <a:latin typeface="JetBrains Mono"/>
              </a:defRPr>
            </a:pPr>
            <a:r>
              <a:t>+18%</a:t>
            </a:r>
          </a:p>
        </p:txBody>
      </p:sp>
      <p:sp>
        <p:nvSpPr>
          <p:cNvPr id="9" name="Rectangle 8"/>
          <p:cNvSpPr/>
          <p:nvPr/>
        </p:nvSpPr>
        <p:spPr>
          <a:xfrm>
            <a:off x="4398264" y="2194560"/>
            <a:ext cx="3364992" cy="164592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626864" y="2359152"/>
            <a:ext cx="2907792" cy="228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1" i="0">
                <a:solidFill>
                  <a:srgbClr val="64748B"/>
                </a:solidFill>
                <a:latin typeface="JetBrains Mono"/>
              </a:defRPr>
            </a:pPr>
            <a:r>
              <a:t>Active Universes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26864" y="2651760"/>
            <a:ext cx="2907792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 i="0">
                <a:solidFill>
                  <a:srgbClr val="E2E8F0"/>
                </a:solidFill>
                <a:latin typeface="JetBrains Mono"/>
              </a:defRPr>
            </a:pPr>
            <a:r>
              <a:t>47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26864" y="3337560"/>
            <a:ext cx="2907792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 i="0">
                <a:solidFill>
                  <a:srgbClr val="10B981"/>
                </a:solidFill>
                <a:latin typeface="JetBrains Mono"/>
              </a:defRPr>
            </a:pPr>
            <a:r>
              <a:t>+12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083296" y="2194560"/>
            <a:ext cx="3364992" cy="164592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311896" y="2359152"/>
            <a:ext cx="2907792" cy="228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1" i="0">
                <a:solidFill>
                  <a:srgbClr val="64748B"/>
                </a:solidFill>
                <a:latin typeface="JetBrains Mono"/>
              </a:defRPr>
            </a:pPr>
            <a:r>
              <a:t>Signal Volume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11896" y="2651760"/>
            <a:ext cx="2907792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 i="0">
                <a:solidFill>
                  <a:srgbClr val="E2E8F0"/>
                </a:solidFill>
                <a:latin typeface="JetBrains Mono"/>
              </a:defRPr>
            </a:pPr>
            <a:r>
              <a:t>142K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11896" y="3337560"/>
            <a:ext cx="2907792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 i="0">
                <a:solidFill>
                  <a:srgbClr val="10B981"/>
                </a:solidFill>
                <a:latin typeface="JetBrains Mono"/>
              </a:defRPr>
            </a:pPr>
            <a:r>
              <a:t>+23%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13232" y="4114800"/>
            <a:ext cx="3364992" cy="164592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41832" y="4279392"/>
            <a:ext cx="2907792" cy="228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1" i="0">
                <a:solidFill>
                  <a:srgbClr val="64748B"/>
                </a:solidFill>
                <a:latin typeface="JetBrains Mono"/>
              </a:defRPr>
            </a:pPr>
            <a:r>
              <a:t>Pipeline Accuracy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1832" y="4572000"/>
            <a:ext cx="2907792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 i="0">
                <a:solidFill>
                  <a:srgbClr val="E2E8F0"/>
                </a:solidFill>
                <a:latin typeface="JetBrains Mono"/>
              </a:defRPr>
            </a:pPr>
            <a:r>
              <a:t>94.2%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41832" y="5257800"/>
            <a:ext cx="2907792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 i="0">
                <a:solidFill>
                  <a:srgbClr val="10B981"/>
                </a:solidFill>
                <a:latin typeface="JetBrains Mono"/>
              </a:defRPr>
            </a:pPr>
            <a:r>
              <a:t>+2.1pp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398264" y="4114800"/>
            <a:ext cx="3364992" cy="164592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626864" y="4279392"/>
            <a:ext cx="2907792" cy="228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1" i="0">
                <a:solidFill>
                  <a:srgbClr val="64748B"/>
                </a:solidFill>
                <a:latin typeface="JetBrains Mono"/>
              </a:defRPr>
            </a:pPr>
            <a:r>
              <a:t>Avg Response Time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26864" y="4572000"/>
            <a:ext cx="2907792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 i="0">
                <a:solidFill>
                  <a:srgbClr val="E2E8F0"/>
                </a:solidFill>
                <a:latin typeface="JetBrains Mono"/>
              </a:defRPr>
            </a:pPr>
            <a:r>
              <a:t>1.3s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26864" y="5257800"/>
            <a:ext cx="2907792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 i="0">
                <a:solidFill>
                  <a:srgbClr val="10B981"/>
                </a:solidFill>
                <a:latin typeface="JetBrains Mono"/>
              </a:defRPr>
            </a:pPr>
            <a:r>
              <a:t>-0.4s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083296" y="4114800"/>
            <a:ext cx="3364992" cy="164592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311896" y="4279392"/>
            <a:ext cx="2907792" cy="228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1" i="0">
                <a:solidFill>
                  <a:srgbClr val="64748B"/>
                </a:solidFill>
                <a:latin typeface="JetBrains Mono"/>
              </a:defRPr>
            </a:pPr>
            <a:r>
              <a:t>Client NPS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11896" y="4572000"/>
            <a:ext cx="2907792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 i="0">
                <a:solidFill>
                  <a:srgbClr val="E2E8F0"/>
                </a:solidFill>
                <a:latin typeface="JetBrains Mono"/>
              </a:defRPr>
            </a:pPr>
            <a:r>
              <a:t>72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11896" y="5257800"/>
            <a:ext cx="2907792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 i="0">
                <a:solidFill>
                  <a:srgbClr val="EF4444"/>
                </a:solidFill>
                <a:latin typeface="JetBrains Mono"/>
              </a:defRPr>
            </a:pPr>
            <a:r>
              <a:t>-3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1167567" y="6355080"/>
            <a:ext cx="512064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