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hermes-icon-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4" y="301752"/>
            <a:ext cx="320040" cy="3200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13232" y="1051560"/>
            <a:ext cx="73152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 i="0">
                <a:solidFill>
                  <a:srgbClr val="E2E8F0"/>
                </a:solidFill>
                <a:latin typeface="Manrope"/>
              </a:defRPr>
            </a:pPr>
            <a:r>
              <a:t>Competitive Comparison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13232" y="1828800"/>
          <a:ext cx="10765231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3046"/>
                <a:gridCol w="2153046"/>
                <a:gridCol w="2153046"/>
                <a:gridCol w="2153046"/>
                <a:gridCol w="2153047"/>
              </a:tblGrid>
              <a:tr h="701040">
                <a:tc>
                  <a:txBody>
                    <a:bodyPr/>
                    <a:lstStyle/>
                    <a:p>
                      <a:pPr>
                        <a:defRPr sz="1200" b="1">
                          <a:solidFill>
                            <a:srgbClr val="94A3B8"/>
                          </a:solidFill>
                          <a:latin typeface="JetBrains Mono"/>
                        </a:defRPr>
                      </a:pPr>
                      <a:r>
                        <a:t>Feature</a:t>
                      </a:r>
                    </a:p>
                  </a:txBody>
                  <a:tcPr>
                    <a:solidFill>
                      <a:srgbClr val="15192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1">
                          <a:solidFill>
                            <a:srgbClr val="94A3B8"/>
                          </a:solidFill>
                          <a:latin typeface="JetBrains Mono"/>
                        </a:defRPr>
                      </a:pPr>
                      <a:r>
                        <a:t>Vextrum</a:t>
                      </a:r>
                    </a:p>
                  </a:txBody>
                  <a:tcPr>
                    <a:solidFill>
                      <a:srgbClr val="15192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1">
                          <a:solidFill>
                            <a:srgbClr val="94A3B8"/>
                          </a:solidFill>
                          <a:latin typeface="JetBrains Mono"/>
                        </a:defRPr>
                      </a:pPr>
                      <a:r>
                        <a:t>Competitor A</a:t>
                      </a:r>
                    </a:p>
                  </a:txBody>
                  <a:tcPr>
                    <a:solidFill>
                      <a:srgbClr val="15192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1">
                          <a:solidFill>
                            <a:srgbClr val="94A3B8"/>
                          </a:solidFill>
                          <a:latin typeface="JetBrains Mono"/>
                        </a:defRPr>
                      </a:pPr>
                      <a:r>
                        <a:t>Competitor B</a:t>
                      </a:r>
                    </a:p>
                  </a:txBody>
                  <a:tcPr>
                    <a:solidFill>
                      <a:srgbClr val="15192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1">
                          <a:solidFill>
                            <a:srgbClr val="94A3B8"/>
                          </a:solidFill>
                          <a:latin typeface="JetBrains Mono"/>
                        </a:defRPr>
                      </a:pPr>
                      <a:r>
                        <a:t>Competitor C</a:t>
                      </a:r>
                    </a:p>
                  </a:txBody>
                  <a:tcPr>
                    <a:solidFill>
                      <a:srgbClr val="151921"/>
                    </a:solidFill>
                  </a:tcPr>
                </a:tc>
              </a:tr>
              <a:tr h="70104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2E8F0"/>
                          </a:solidFill>
                          <a:latin typeface="Manrope"/>
                        </a:defRPr>
                      </a:pPr>
                      <a:r>
                        <a:t>Real-time Pipeline</a:t>
                      </a:r>
                    </a:p>
                  </a:txBody>
                  <a:tcPr>
                    <a:solidFill>
                      <a:srgbClr val="1014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2DD4BF"/>
                          </a:solidFill>
                          <a:latin typeface="JetBrains Mono"/>
                        </a:defRPr>
                      </a:pPr>
                      <a:r>
                        <a:t>Yes</a:t>
                      </a:r>
                    </a:p>
                  </a:txBody>
                  <a:tcPr>
                    <a:solidFill>
                      <a:srgbClr val="0F1A1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2E8F0"/>
                          </a:solidFill>
                          <a:latin typeface="JetBrains Mono"/>
                        </a:defRPr>
                      </a:pPr>
                      <a:r>
                        <a:t>Partial</a:t>
                      </a:r>
                    </a:p>
                  </a:txBody>
                  <a:tcPr>
                    <a:solidFill>
                      <a:srgbClr val="1014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2E8F0"/>
                          </a:solidFill>
                          <a:latin typeface="JetBrains Mono"/>
                        </a:defRPr>
                      </a:pPr>
                      <a:r>
                        <a:t>No</a:t>
                      </a:r>
                    </a:p>
                  </a:txBody>
                  <a:tcPr>
                    <a:solidFill>
                      <a:srgbClr val="1014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2E8F0"/>
                          </a:solidFill>
                          <a:latin typeface="JetBrains Mono"/>
                        </a:defRPr>
                      </a:pPr>
                      <a:r>
                        <a:t>Partial</a:t>
                      </a:r>
                    </a:p>
                  </a:txBody>
                  <a:tcPr>
                    <a:solidFill>
                      <a:srgbClr val="10141A"/>
                    </a:solidFill>
                  </a:tcPr>
                </a:tc>
              </a:tr>
              <a:tr h="70104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2E8F0"/>
                          </a:solidFill>
                          <a:latin typeface="Manrope"/>
                        </a:defRPr>
                      </a:pPr>
                      <a:r>
                        <a:t>AI Triage Engine</a:t>
                      </a:r>
                    </a:p>
                  </a:txBody>
                  <a:tcPr>
                    <a:solidFill>
                      <a:srgbClr val="0A0E1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2DD4BF"/>
                          </a:solidFill>
                          <a:latin typeface="JetBrains Mono"/>
                        </a:defRPr>
                      </a:pPr>
                      <a:r>
                        <a:t>V6.0</a:t>
                      </a:r>
                    </a:p>
                  </a:txBody>
                  <a:tcPr>
                    <a:solidFill>
                      <a:srgbClr val="0F1A1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2E8F0"/>
                          </a:solidFill>
                          <a:latin typeface="JetBrains Mono"/>
                        </a:defRPr>
                      </a:pPr>
                      <a:r>
                        <a:t>Basic</a:t>
                      </a:r>
                    </a:p>
                  </a:txBody>
                  <a:tcPr>
                    <a:solidFill>
                      <a:srgbClr val="0A0E1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2E8F0"/>
                          </a:solidFill>
                          <a:latin typeface="JetBrains Mono"/>
                        </a:defRPr>
                      </a:pPr>
                      <a:r>
                        <a:t>None</a:t>
                      </a:r>
                    </a:p>
                  </a:txBody>
                  <a:tcPr>
                    <a:solidFill>
                      <a:srgbClr val="0A0E1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2E8F0"/>
                          </a:solidFill>
                          <a:latin typeface="JetBrains Mono"/>
                        </a:defRPr>
                      </a:pPr>
                      <a:r>
                        <a:t>V2.0</a:t>
                      </a:r>
                    </a:p>
                  </a:txBody>
                  <a:tcPr>
                    <a:solidFill>
                      <a:srgbClr val="0A0E14"/>
                    </a:solidFill>
                  </a:tcPr>
                </a:tc>
              </a:tr>
              <a:tr h="70104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2E8F0"/>
                          </a:solidFill>
                          <a:latin typeface="Manrope"/>
                        </a:defRPr>
                      </a:pPr>
                      <a:r>
                        <a:t>Knowledge Graphs</a:t>
                      </a:r>
                    </a:p>
                  </a:txBody>
                  <a:tcPr>
                    <a:solidFill>
                      <a:srgbClr val="1014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2DD4BF"/>
                          </a:solidFill>
                          <a:latin typeface="JetBrains Mono"/>
                        </a:defRPr>
                      </a:pPr>
                      <a:r>
                        <a:t>Full</a:t>
                      </a:r>
                    </a:p>
                  </a:txBody>
                  <a:tcPr>
                    <a:solidFill>
                      <a:srgbClr val="0F1A1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2E8F0"/>
                          </a:solidFill>
                          <a:latin typeface="JetBrains Mono"/>
                        </a:defRPr>
                      </a:pPr>
                      <a:r>
                        <a:t>Limited</a:t>
                      </a:r>
                    </a:p>
                  </a:txBody>
                  <a:tcPr>
                    <a:solidFill>
                      <a:srgbClr val="1014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2E8F0"/>
                          </a:solidFill>
                          <a:latin typeface="JetBrains Mono"/>
                        </a:defRPr>
                      </a:pPr>
                      <a:r>
                        <a:t>None</a:t>
                      </a:r>
                    </a:p>
                  </a:txBody>
                  <a:tcPr>
                    <a:solidFill>
                      <a:srgbClr val="1014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2E8F0"/>
                          </a:solidFill>
                          <a:latin typeface="JetBrains Mono"/>
                        </a:defRPr>
                      </a:pPr>
                      <a:r>
                        <a:t>Limited</a:t>
                      </a:r>
                    </a:p>
                  </a:txBody>
                  <a:tcPr>
                    <a:solidFill>
                      <a:srgbClr val="10141A"/>
                    </a:solidFill>
                  </a:tcPr>
                </a:tc>
              </a:tr>
              <a:tr h="70104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2E8F0"/>
                          </a:solidFill>
                          <a:latin typeface="Manrope"/>
                        </a:defRPr>
                      </a:pPr>
                      <a:r>
                        <a:t>Excel Config</a:t>
                      </a:r>
                    </a:p>
                  </a:txBody>
                  <a:tcPr>
                    <a:solidFill>
                      <a:srgbClr val="0A0E1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2DD4BF"/>
                          </a:solidFill>
                          <a:latin typeface="JetBrains Mono"/>
                        </a:defRPr>
                      </a:pPr>
                      <a:r>
                        <a:t>Yes</a:t>
                      </a:r>
                    </a:p>
                  </a:txBody>
                  <a:tcPr>
                    <a:solidFill>
                      <a:srgbClr val="0F1A1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2E8F0"/>
                          </a:solidFill>
                          <a:latin typeface="JetBrains Mono"/>
                        </a:defRPr>
                      </a:pPr>
                      <a:r>
                        <a:t>No</a:t>
                      </a:r>
                    </a:p>
                  </a:txBody>
                  <a:tcPr>
                    <a:solidFill>
                      <a:srgbClr val="0A0E1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2E8F0"/>
                          </a:solidFill>
                          <a:latin typeface="JetBrains Mono"/>
                        </a:defRPr>
                      </a:pPr>
                      <a:r>
                        <a:t>No</a:t>
                      </a:r>
                    </a:p>
                  </a:txBody>
                  <a:tcPr>
                    <a:solidFill>
                      <a:srgbClr val="0A0E1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2E8F0"/>
                          </a:solidFill>
                          <a:latin typeface="JetBrains Mono"/>
                        </a:defRPr>
                      </a:pPr>
                      <a:r>
                        <a:t>Yes</a:t>
                      </a:r>
                    </a:p>
                  </a:txBody>
                  <a:tcPr>
                    <a:solidFill>
                      <a:srgbClr val="0A0E14"/>
                    </a:solidFill>
                  </a:tcPr>
                </a:tc>
              </a:tr>
              <a:tr h="70104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2E8F0"/>
                          </a:solidFill>
                          <a:latin typeface="Manrope"/>
                        </a:defRPr>
                      </a:pPr>
                      <a:r>
                        <a:t>Self-hosted LLM</a:t>
                      </a:r>
                    </a:p>
                  </a:txBody>
                  <a:tcPr>
                    <a:solidFill>
                      <a:srgbClr val="1014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2DD4BF"/>
                          </a:solidFill>
                          <a:latin typeface="JetBrains Mono"/>
                        </a:defRPr>
                      </a:pPr>
                      <a:r>
                        <a:t>Qwen 3 14B</a:t>
                      </a:r>
                    </a:p>
                  </a:txBody>
                  <a:tcPr>
                    <a:solidFill>
                      <a:srgbClr val="0F1A1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2E8F0"/>
                          </a:solidFill>
                          <a:latin typeface="JetBrains Mono"/>
                        </a:defRPr>
                      </a:pPr>
                      <a:r>
                        <a:t>No</a:t>
                      </a:r>
                    </a:p>
                  </a:txBody>
                  <a:tcPr>
                    <a:solidFill>
                      <a:srgbClr val="1014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2E8F0"/>
                          </a:solidFill>
                          <a:latin typeface="JetBrains Mono"/>
                        </a:defRPr>
                      </a:pPr>
                      <a:r>
                        <a:t>No</a:t>
                      </a:r>
                    </a:p>
                  </a:txBody>
                  <a:tcPr>
                    <a:solidFill>
                      <a:srgbClr val="1014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2E8F0"/>
                          </a:solidFill>
                          <a:latin typeface="JetBrains Mono"/>
                        </a:defRPr>
                      </a:pPr>
                      <a:r>
                        <a:t>No</a:t>
                      </a:r>
                    </a:p>
                  </a:txBody>
                  <a:tcPr>
                    <a:solidFill>
                      <a:srgbClr val="10141A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167567" y="6355080"/>
            <a:ext cx="512064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000" b="0" i="0">
                <a:solidFill>
                  <a:srgbClr val="64748B"/>
                </a:solidFill>
                <a:latin typeface="JetBrains Mono"/>
              </a:defRPr>
            </a:pPr>
            <a: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