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A0E14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Picture 1" descr="hermes-icon-transparen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064" y="301752"/>
            <a:ext cx="320040" cy="3200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13232" y="1051560"/>
            <a:ext cx="7315200" cy="5486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600" b="1" i="0">
                <a:solidFill>
                  <a:srgbClr val="E2E8F0"/>
                </a:solidFill>
                <a:latin typeface="Manrope"/>
              </a:defRPr>
            </a:pPr>
            <a:r>
              <a:t>Signal Volume Trend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13232" y="1645920"/>
            <a:ext cx="7315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1600" b="0" i="0">
                <a:solidFill>
                  <a:srgbClr val="94A3B8"/>
                </a:solidFill>
                <a:latin typeface="Manrope"/>
              </a:defRPr>
            </a:pPr>
            <a:r>
              <a:t>Monthly signal detection volume across all monitored sources</a:t>
            </a:r>
          </a:p>
        </p:txBody>
      </p:sp>
      <p:sp>
        <p:nvSpPr>
          <p:cNvPr id="5" name="Rectangle 4"/>
          <p:cNvSpPr/>
          <p:nvPr/>
        </p:nvSpPr>
        <p:spPr>
          <a:xfrm>
            <a:off x="713232" y="2194560"/>
            <a:ext cx="6675120" cy="393192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70432" y="4389120"/>
            <a:ext cx="502920" cy="109728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124712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JAN</a:t>
            </a:r>
          </a:p>
        </p:txBody>
      </p:sp>
      <p:sp>
        <p:nvSpPr>
          <p:cNvPr id="8" name="Rectangle 7"/>
          <p:cNvSpPr/>
          <p:nvPr/>
        </p:nvSpPr>
        <p:spPr>
          <a:xfrm>
            <a:off x="1920240" y="3977640"/>
            <a:ext cx="502920" cy="1508760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74520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FEB</a:t>
            </a:r>
          </a:p>
        </p:txBody>
      </p:sp>
      <p:sp>
        <p:nvSpPr>
          <p:cNvPr id="10" name="Rectangle 9"/>
          <p:cNvSpPr/>
          <p:nvPr/>
        </p:nvSpPr>
        <p:spPr>
          <a:xfrm>
            <a:off x="2670048" y="4169664"/>
            <a:ext cx="502920" cy="1316736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2624328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MAR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419856" y="3511296"/>
            <a:ext cx="502920" cy="1975104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374136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APR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69664" y="3785616"/>
            <a:ext cx="502920" cy="1700784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123944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MAY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919472" y="3236976"/>
            <a:ext cx="502920" cy="2249424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873752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JUN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669280" y="3621024"/>
            <a:ext cx="502920" cy="1865376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623560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JUL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19088" y="2962656"/>
            <a:ext cx="502920" cy="2523744"/>
          </a:xfrm>
          <a:prstGeom prst="rect">
            <a:avLst/>
          </a:prstGeom>
          <a:solidFill>
            <a:srgbClr val="2DD4B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373368" y="5559552"/>
            <a:ext cx="594360" cy="2286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defRPr sz="800" b="0" i="0">
                <a:solidFill>
                  <a:srgbClr val="64748B"/>
                </a:solidFill>
                <a:latin typeface="JetBrains Mono"/>
              </a:defRPr>
            </a:pPr>
            <a:r>
              <a:t>AUG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708392" y="2194560"/>
            <a:ext cx="3770071" cy="11430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891272" y="2331720"/>
            <a:ext cx="3404311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 i="0">
                <a:solidFill>
                  <a:srgbClr val="2DD4BF"/>
                </a:solidFill>
                <a:latin typeface="JetBrains Mono"/>
              </a:defRPr>
            </a:pPr>
            <a:r>
              <a:t>1,247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891272" y="2880360"/>
            <a:ext cx="3404311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900" b="1" i="0">
                <a:solidFill>
                  <a:srgbClr val="64748B"/>
                </a:solidFill>
                <a:latin typeface="JetBrains Mono"/>
              </a:defRPr>
            </a:pPr>
            <a:r>
              <a:t>TOTAL SIGNALS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708392" y="3566160"/>
            <a:ext cx="3770071" cy="11430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891272" y="3703320"/>
            <a:ext cx="3404311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 i="0">
                <a:solidFill>
                  <a:srgbClr val="10B981"/>
                </a:solidFill>
                <a:latin typeface="JetBrains Mono"/>
              </a:defRPr>
            </a:pPr>
            <a:r>
              <a:t>+23%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891272" y="4251960"/>
            <a:ext cx="3404311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900" b="1" i="0">
                <a:solidFill>
                  <a:srgbClr val="64748B"/>
                </a:solidFill>
                <a:latin typeface="JetBrains Mono"/>
              </a:defRPr>
            </a:pPr>
            <a:r>
              <a:t>MONTH OVER MONTH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708392" y="4937760"/>
            <a:ext cx="3770071" cy="1143000"/>
          </a:xfrm>
          <a:prstGeom prst="rect">
            <a:avLst/>
          </a:prstGeom>
          <a:solidFill>
            <a:srgbClr val="151921"/>
          </a:solidFill>
          <a:ln w="12700">
            <a:solidFill>
              <a:srgbClr val="1E222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891272" y="5074920"/>
            <a:ext cx="3404311" cy="5029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3000" b="1" i="0">
                <a:solidFill>
                  <a:srgbClr val="2563EB"/>
                </a:solidFill>
                <a:latin typeface="JetBrains Mono"/>
              </a:defRPr>
            </a:pPr>
            <a:r>
              <a:t>98.2%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891272" y="5623560"/>
            <a:ext cx="3404311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defRPr sz="900" b="1" i="0">
                <a:solidFill>
                  <a:srgbClr val="64748B"/>
                </a:solidFill>
                <a:latin typeface="JetBrains Mono"/>
              </a:defRPr>
            </a:pPr>
            <a:r>
              <a:t>ACCURACY RATE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1167567" y="6355080"/>
            <a:ext cx="512064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defRPr sz="1000" b="0" i="0">
                <a:solidFill>
                  <a:srgbClr val="64748B"/>
                </a:solidFill>
                <a:latin typeface="JetBrains Mono"/>
              </a:defRPr>
            </a:pPr>
            <a:r>
              <a:t>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