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2DD4BF"/>
                </a:solidFill>
                <a:latin typeface="JetBrains Mono"/>
              </a:defRPr>
            </a:pPr>
            <a:r>
              <a:t>COMPARATIVE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41732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Before vs After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232" y="2377440"/>
            <a:ext cx="5212080" cy="3200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6" name="Connector 5"/>
          <p:cNvCxnSpPr/>
          <p:nvPr/>
        </p:nvCxnSpPr>
        <p:spPr>
          <a:xfrm>
            <a:off x="713232" y="2377440"/>
            <a:ext cx="0" cy="3200400"/>
          </a:xfrm>
          <a:prstGeom prst="line">
            <a:avLst/>
          </a:prstGeom>
          <a:ln w="50800">
            <a:solidFill>
              <a:srgbClr val="EF444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33272" y="260604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EF4444"/>
                </a:solidFill>
                <a:latin typeface="JetBrains Mono"/>
              </a:defRPr>
            </a:pPr>
            <a:r>
              <a:t>BEFORE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3272" y="30175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700" b="0" i="0">
                <a:solidFill>
                  <a:srgbClr val="94A3B8"/>
                </a:solidFill>
                <a:latin typeface="Manrope"/>
              </a:defRPr>
            </a:pPr>
            <a:r>
              <a:t>•  Manual research processes</a:t>
            </a:r>
            <a:br/>
            <a:r>
              <a:t>•  3-day average turnaround</a:t>
            </a:r>
            <a:br/>
            <a:r>
              <a:t>•  Incomplete source coverage</a:t>
            </a:r>
            <a:br/>
            <a:r>
              <a:t>•  No audit trail</a:t>
            </a:r>
          </a:p>
        </p:txBody>
      </p:sp>
      <p:sp>
        <p:nvSpPr>
          <p:cNvPr id="9" name="Rectangle 8"/>
          <p:cNvSpPr/>
          <p:nvPr/>
        </p:nvSpPr>
        <p:spPr>
          <a:xfrm>
            <a:off x="6291072" y="2377440"/>
            <a:ext cx="5212080" cy="32004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0" name="Connector 9"/>
          <p:cNvCxnSpPr/>
          <p:nvPr/>
        </p:nvCxnSpPr>
        <p:spPr>
          <a:xfrm>
            <a:off x="6291072" y="2377440"/>
            <a:ext cx="0" cy="3200400"/>
          </a:xfrm>
          <a:prstGeom prst="line">
            <a:avLst/>
          </a:prstGeom>
          <a:ln w="508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611112" y="260604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200" b="1" i="0">
                <a:solidFill>
                  <a:srgbClr val="10B981"/>
                </a:solidFill>
                <a:latin typeface="JetBrains Mono"/>
              </a:defRPr>
            </a:pPr>
            <a:r>
              <a:t>AFTER VEXTRUM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611112" y="3017520"/>
            <a:ext cx="45720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700" b="0" i="0">
                <a:solidFill>
                  <a:srgbClr val="94A3B8"/>
                </a:solidFill>
                <a:latin typeface="Manrope"/>
              </a:defRPr>
            </a:pPr>
            <a:r>
              <a:t>•  AI-driven intelligence pipeline</a:t>
            </a:r>
            <a:br/>
            <a:r>
              <a:t>•  Real-time continuous briefs</a:t>
            </a:r>
            <a:br/>
            <a:r>
              <a:t>•  Full source coverage</a:t>
            </a:r>
            <a:br/>
            <a:r>
              <a:t>•  Complete audit trail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